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43" r:id="rId2"/>
    <p:sldId id="447" r:id="rId3"/>
    <p:sldId id="345" r:id="rId4"/>
    <p:sldId id="346" r:id="rId5"/>
    <p:sldId id="308" r:id="rId6"/>
    <p:sldId id="296" r:id="rId7"/>
    <p:sldId id="444" r:id="rId8"/>
    <p:sldId id="264" r:id="rId9"/>
    <p:sldId id="399" r:id="rId10"/>
    <p:sldId id="401" r:id="rId11"/>
    <p:sldId id="413" r:id="rId12"/>
    <p:sldId id="397" r:id="rId13"/>
    <p:sldId id="398" r:id="rId14"/>
    <p:sldId id="386" r:id="rId15"/>
    <p:sldId id="390" r:id="rId16"/>
    <p:sldId id="414" r:id="rId17"/>
    <p:sldId id="327" r:id="rId18"/>
    <p:sldId id="402" r:id="rId19"/>
    <p:sldId id="403" r:id="rId20"/>
    <p:sldId id="433" r:id="rId21"/>
    <p:sldId id="434" r:id="rId22"/>
    <p:sldId id="435" r:id="rId23"/>
    <p:sldId id="443" r:id="rId24"/>
    <p:sldId id="442" r:id="rId25"/>
    <p:sldId id="436" r:id="rId26"/>
    <p:sldId id="380" r:id="rId27"/>
    <p:sldId id="404" r:id="rId28"/>
    <p:sldId id="381" r:id="rId29"/>
    <p:sldId id="406" r:id="rId30"/>
    <p:sldId id="384" r:id="rId31"/>
    <p:sldId id="368" r:id="rId32"/>
    <p:sldId id="445" r:id="rId33"/>
    <p:sldId id="415" r:id="rId34"/>
    <p:sldId id="367" r:id="rId35"/>
    <p:sldId id="416" r:id="rId36"/>
    <p:sldId id="357" r:id="rId37"/>
    <p:sldId id="372" r:id="rId38"/>
    <p:sldId id="370" r:id="rId39"/>
    <p:sldId id="373" r:id="rId40"/>
    <p:sldId id="374" r:id="rId41"/>
    <p:sldId id="411" r:id="rId42"/>
    <p:sldId id="365" r:id="rId43"/>
    <p:sldId id="355" r:id="rId44"/>
    <p:sldId id="356" r:id="rId45"/>
    <p:sldId id="376" r:id="rId46"/>
    <p:sldId id="418" r:id="rId47"/>
    <p:sldId id="417" r:id="rId48"/>
    <p:sldId id="407" r:id="rId49"/>
    <p:sldId id="410" r:id="rId50"/>
    <p:sldId id="408" r:id="rId51"/>
    <p:sldId id="409" r:id="rId52"/>
    <p:sldId id="379" r:id="rId53"/>
    <p:sldId id="446" r:id="rId54"/>
    <p:sldId id="377" r:id="rId55"/>
    <p:sldId id="412" r:id="rId56"/>
    <p:sldId id="437" r:id="rId57"/>
    <p:sldId id="439" r:id="rId58"/>
    <p:sldId id="438" r:id="rId59"/>
    <p:sldId id="441" r:id="rId60"/>
    <p:sldId id="440" r:id="rId61"/>
    <p:sldId id="424" r:id="rId62"/>
    <p:sldId id="419" r:id="rId63"/>
    <p:sldId id="422" r:id="rId64"/>
    <p:sldId id="423" r:id="rId65"/>
    <p:sldId id="425" r:id="rId66"/>
    <p:sldId id="421" r:id="rId67"/>
    <p:sldId id="420" r:id="rId68"/>
    <p:sldId id="426" r:id="rId69"/>
    <p:sldId id="427" r:id="rId70"/>
    <p:sldId id="428" r:id="rId71"/>
    <p:sldId id="429" r:id="rId72"/>
    <p:sldId id="431" r:id="rId73"/>
    <p:sldId id="430" r:id="rId74"/>
    <p:sldId id="378" r:id="rId75"/>
    <p:sldId id="321" r:id="rId76"/>
    <p:sldId id="324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jengstx\Documents\School\DrummingRobot\Optimiza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jengstx\Documents\School\DrummingRobot\Optimiza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jengstx\Documents\School\DrummingRobot\Optimiz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BPM Parameter Optimization: Time vs. Error  </a:t>
            </a:r>
          </a:p>
        </c:rich>
      </c:tx>
      <c:layout>
        <c:manualLayout>
          <c:xMode val="edge"/>
          <c:yMode val="edge"/>
          <c:x val="0.14681193241104948"/>
          <c:y val="2.340745694699883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'Parameter Varation'!$D$1</c:f>
              <c:strCache>
                <c:ptCount val="1"/>
                <c:pt idx="0">
                  <c:v>Error (%)</c:v>
                </c:pt>
              </c:strCache>
            </c:strRef>
          </c:tx>
          <c:spPr>
            <a:ln w="28575">
              <a:noFill/>
            </a:ln>
          </c:spPr>
          <c:xVal>
            <c:numRef>
              <c:f>'Parameter Varation'!$C$2:$C$21</c:f>
              <c:numCache>
                <c:formatCode>General</c:formatCode>
                <c:ptCount val="20"/>
                <c:pt idx="0">
                  <c:v>20.399999999999999</c:v>
                </c:pt>
                <c:pt idx="1">
                  <c:v>13.7</c:v>
                </c:pt>
                <c:pt idx="2">
                  <c:v>6.6</c:v>
                </c:pt>
                <c:pt idx="3">
                  <c:v>3</c:v>
                </c:pt>
                <c:pt idx="4">
                  <c:v>20.399999999999999</c:v>
                </c:pt>
                <c:pt idx="5">
                  <c:v>13.7</c:v>
                </c:pt>
                <c:pt idx="6">
                  <c:v>6.6</c:v>
                </c:pt>
                <c:pt idx="7">
                  <c:v>3</c:v>
                </c:pt>
                <c:pt idx="8">
                  <c:v>20.399999999999999</c:v>
                </c:pt>
                <c:pt idx="9">
                  <c:v>13.7</c:v>
                </c:pt>
                <c:pt idx="10">
                  <c:v>6.6</c:v>
                </c:pt>
                <c:pt idx="11">
                  <c:v>3</c:v>
                </c:pt>
                <c:pt idx="12">
                  <c:v>20.399999999999999</c:v>
                </c:pt>
                <c:pt idx="13">
                  <c:v>13.7</c:v>
                </c:pt>
                <c:pt idx="14">
                  <c:v>6.6</c:v>
                </c:pt>
                <c:pt idx="15">
                  <c:v>3</c:v>
                </c:pt>
                <c:pt idx="16">
                  <c:v>7.3</c:v>
                </c:pt>
                <c:pt idx="17">
                  <c:v>4.5</c:v>
                </c:pt>
                <c:pt idx="18">
                  <c:v>1.7</c:v>
                </c:pt>
                <c:pt idx="19">
                  <c:v>0.7</c:v>
                </c:pt>
              </c:numCache>
            </c:numRef>
          </c:xVal>
          <c:yVal>
            <c:numRef>
              <c:f>'Parameter Varation'!$D$2:$D$21</c:f>
              <c:numCache>
                <c:formatCode>General</c:formatCode>
                <c:ptCount val="20"/>
                <c:pt idx="0">
                  <c:v>4.5999999999999996</c:v>
                </c:pt>
                <c:pt idx="1">
                  <c:v>6.48</c:v>
                </c:pt>
                <c:pt idx="2">
                  <c:v>17.96</c:v>
                </c:pt>
                <c:pt idx="3">
                  <c:v>18.64</c:v>
                </c:pt>
                <c:pt idx="4">
                  <c:v>29.55</c:v>
                </c:pt>
                <c:pt idx="5">
                  <c:v>17.95</c:v>
                </c:pt>
                <c:pt idx="6">
                  <c:v>8.25</c:v>
                </c:pt>
                <c:pt idx="7">
                  <c:v>10.98</c:v>
                </c:pt>
                <c:pt idx="8">
                  <c:v>16.53</c:v>
                </c:pt>
                <c:pt idx="9">
                  <c:v>10.199999999999999</c:v>
                </c:pt>
                <c:pt idx="10">
                  <c:v>7.7</c:v>
                </c:pt>
                <c:pt idx="11">
                  <c:v>10.1</c:v>
                </c:pt>
                <c:pt idx="12">
                  <c:v>1.67</c:v>
                </c:pt>
                <c:pt idx="13">
                  <c:v>5.14</c:v>
                </c:pt>
                <c:pt idx="14">
                  <c:v>6.18</c:v>
                </c:pt>
                <c:pt idx="15">
                  <c:v>5.65</c:v>
                </c:pt>
                <c:pt idx="16">
                  <c:v>2</c:v>
                </c:pt>
                <c:pt idx="17">
                  <c:v>4.51</c:v>
                </c:pt>
                <c:pt idx="18">
                  <c:v>6.37</c:v>
                </c:pt>
                <c:pt idx="19">
                  <c:v>8.77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CB3-4520-B4C8-5D9B7621CF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118848"/>
        <c:axId val="121119240"/>
      </c:scatterChart>
      <c:valAx>
        <c:axId val="121118848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119240"/>
        <c:crosses val="autoZero"/>
        <c:crossBetween val="midCat"/>
      </c:valAx>
      <c:valAx>
        <c:axId val="121119240"/>
        <c:scaling>
          <c:orientation val="minMax"/>
          <c:max val="3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Error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11884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BPM Parameter Optimization: Time vs. Error  </a:t>
            </a:r>
          </a:p>
        </c:rich>
      </c:tx>
      <c:layout>
        <c:manualLayout>
          <c:xMode val="edge"/>
          <c:yMode val="edge"/>
          <c:x val="0.14681193241104948"/>
          <c:y val="2.340745694699883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'Parameter Varation'!$D$1</c:f>
              <c:strCache>
                <c:ptCount val="1"/>
                <c:pt idx="0">
                  <c:v>Error (%)</c:v>
                </c:pt>
              </c:strCache>
            </c:strRef>
          </c:tx>
          <c:spPr>
            <a:ln w="28575">
              <a:noFill/>
            </a:ln>
          </c:spPr>
          <c:xVal>
            <c:numRef>
              <c:f>'Parameter Varation'!$C$2:$C$21</c:f>
              <c:numCache>
                <c:formatCode>General</c:formatCode>
                <c:ptCount val="20"/>
                <c:pt idx="0">
                  <c:v>20.399999999999999</c:v>
                </c:pt>
                <c:pt idx="1">
                  <c:v>13.7</c:v>
                </c:pt>
                <c:pt idx="2">
                  <c:v>6.6</c:v>
                </c:pt>
                <c:pt idx="3">
                  <c:v>3</c:v>
                </c:pt>
                <c:pt idx="4">
                  <c:v>20.399999999999999</c:v>
                </c:pt>
                <c:pt idx="5">
                  <c:v>13.7</c:v>
                </c:pt>
                <c:pt idx="6">
                  <c:v>6.6</c:v>
                </c:pt>
                <c:pt idx="7">
                  <c:v>3</c:v>
                </c:pt>
                <c:pt idx="8">
                  <c:v>20.399999999999999</c:v>
                </c:pt>
                <c:pt idx="9">
                  <c:v>13.7</c:v>
                </c:pt>
                <c:pt idx="10">
                  <c:v>6.6</c:v>
                </c:pt>
                <c:pt idx="11">
                  <c:v>3</c:v>
                </c:pt>
                <c:pt idx="12">
                  <c:v>20.399999999999999</c:v>
                </c:pt>
                <c:pt idx="13">
                  <c:v>13.7</c:v>
                </c:pt>
                <c:pt idx="14">
                  <c:v>6.6</c:v>
                </c:pt>
                <c:pt idx="15">
                  <c:v>3</c:v>
                </c:pt>
                <c:pt idx="16">
                  <c:v>7.3</c:v>
                </c:pt>
                <c:pt idx="17">
                  <c:v>4.5</c:v>
                </c:pt>
                <c:pt idx="18">
                  <c:v>1.7</c:v>
                </c:pt>
                <c:pt idx="19">
                  <c:v>0.7</c:v>
                </c:pt>
              </c:numCache>
            </c:numRef>
          </c:xVal>
          <c:yVal>
            <c:numRef>
              <c:f>'Parameter Varation'!$D$2:$D$21</c:f>
              <c:numCache>
                <c:formatCode>General</c:formatCode>
                <c:ptCount val="20"/>
                <c:pt idx="0">
                  <c:v>4.5999999999999996</c:v>
                </c:pt>
                <c:pt idx="1">
                  <c:v>6.48</c:v>
                </c:pt>
                <c:pt idx="2">
                  <c:v>17.96</c:v>
                </c:pt>
                <c:pt idx="3">
                  <c:v>18.64</c:v>
                </c:pt>
                <c:pt idx="4">
                  <c:v>29.55</c:v>
                </c:pt>
                <c:pt idx="5">
                  <c:v>17.95</c:v>
                </c:pt>
                <c:pt idx="6">
                  <c:v>8.25</c:v>
                </c:pt>
                <c:pt idx="7">
                  <c:v>10.98</c:v>
                </c:pt>
                <c:pt idx="8">
                  <c:v>16.53</c:v>
                </c:pt>
                <c:pt idx="9">
                  <c:v>10.199999999999999</c:v>
                </c:pt>
                <c:pt idx="10">
                  <c:v>7.7</c:v>
                </c:pt>
                <c:pt idx="11">
                  <c:v>10.1</c:v>
                </c:pt>
                <c:pt idx="12">
                  <c:v>1.67</c:v>
                </c:pt>
                <c:pt idx="13">
                  <c:v>5.14</c:v>
                </c:pt>
                <c:pt idx="14">
                  <c:v>6.18</c:v>
                </c:pt>
                <c:pt idx="15">
                  <c:v>5.65</c:v>
                </c:pt>
                <c:pt idx="16">
                  <c:v>2</c:v>
                </c:pt>
                <c:pt idx="17">
                  <c:v>4.51</c:v>
                </c:pt>
                <c:pt idx="18">
                  <c:v>6.37</c:v>
                </c:pt>
                <c:pt idx="19">
                  <c:v>8.77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CB3-4520-B4C8-5D9B7621CF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120416"/>
        <c:axId val="121117672"/>
      </c:scatterChart>
      <c:valAx>
        <c:axId val="121120416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117672"/>
        <c:crosses val="autoZero"/>
        <c:crossBetween val="midCat"/>
      </c:valAx>
      <c:valAx>
        <c:axId val="121117672"/>
        <c:scaling>
          <c:orientation val="minMax"/>
          <c:max val="3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Error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12041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BPM Parameter Optimization: Time vs. Error  </a:t>
            </a:r>
          </a:p>
        </c:rich>
      </c:tx>
      <c:layout>
        <c:manualLayout>
          <c:xMode val="edge"/>
          <c:yMode val="edge"/>
          <c:x val="0.14681193241104948"/>
          <c:y val="2.340745694699883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'Parameter Varation'!$D$1</c:f>
              <c:strCache>
                <c:ptCount val="1"/>
                <c:pt idx="0">
                  <c:v>Error (%)</c:v>
                </c:pt>
              </c:strCache>
            </c:strRef>
          </c:tx>
          <c:spPr>
            <a:ln w="28575">
              <a:noFill/>
            </a:ln>
          </c:spPr>
          <c:xVal>
            <c:numRef>
              <c:f>'Parameter Varation'!$C$2:$C$21</c:f>
              <c:numCache>
                <c:formatCode>General</c:formatCode>
                <c:ptCount val="20"/>
                <c:pt idx="0">
                  <c:v>20.399999999999999</c:v>
                </c:pt>
                <c:pt idx="1">
                  <c:v>13.7</c:v>
                </c:pt>
                <c:pt idx="2">
                  <c:v>6.6</c:v>
                </c:pt>
                <c:pt idx="3">
                  <c:v>3</c:v>
                </c:pt>
                <c:pt idx="4">
                  <c:v>20.399999999999999</c:v>
                </c:pt>
                <c:pt idx="5">
                  <c:v>13.7</c:v>
                </c:pt>
                <c:pt idx="6">
                  <c:v>6.6</c:v>
                </c:pt>
                <c:pt idx="7">
                  <c:v>3</c:v>
                </c:pt>
                <c:pt idx="8">
                  <c:v>20.399999999999999</c:v>
                </c:pt>
                <c:pt idx="9">
                  <c:v>13.7</c:v>
                </c:pt>
                <c:pt idx="10">
                  <c:v>6.6</c:v>
                </c:pt>
                <c:pt idx="11">
                  <c:v>3</c:v>
                </c:pt>
                <c:pt idx="12">
                  <c:v>20.399999999999999</c:v>
                </c:pt>
                <c:pt idx="13">
                  <c:v>13.7</c:v>
                </c:pt>
                <c:pt idx="14">
                  <c:v>6.6</c:v>
                </c:pt>
                <c:pt idx="15">
                  <c:v>3</c:v>
                </c:pt>
                <c:pt idx="16">
                  <c:v>7.3</c:v>
                </c:pt>
                <c:pt idx="17">
                  <c:v>4.5</c:v>
                </c:pt>
                <c:pt idx="18">
                  <c:v>1.7</c:v>
                </c:pt>
                <c:pt idx="19">
                  <c:v>0.7</c:v>
                </c:pt>
              </c:numCache>
            </c:numRef>
          </c:xVal>
          <c:yVal>
            <c:numRef>
              <c:f>'Parameter Varation'!$D$2:$D$21</c:f>
              <c:numCache>
                <c:formatCode>General</c:formatCode>
                <c:ptCount val="20"/>
                <c:pt idx="0">
                  <c:v>4.5999999999999996</c:v>
                </c:pt>
                <c:pt idx="1">
                  <c:v>6.48</c:v>
                </c:pt>
                <c:pt idx="2">
                  <c:v>17.96</c:v>
                </c:pt>
                <c:pt idx="3">
                  <c:v>18.64</c:v>
                </c:pt>
                <c:pt idx="4">
                  <c:v>29.55</c:v>
                </c:pt>
                <c:pt idx="5">
                  <c:v>17.95</c:v>
                </c:pt>
                <c:pt idx="6">
                  <c:v>8.25</c:v>
                </c:pt>
                <c:pt idx="7">
                  <c:v>10.98</c:v>
                </c:pt>
                <c:pt idx="8">
                  <c:v>16.53</c:v>
                </c:pt>
                <c:pt idx="9">
                  <c:v>10.199999999999999</c:v>
                </c:pt>
                <c:pt idx="10">
                  <c:v>7.7</c:v>
                </c:pt>
                <c:pt idx="11">
                  <c:v>10.1</c:v>
                </c:pt>
                <c:pt idx="12">
                  <c:v>1.67</c:v>
                </c:pt>
                <c:pt idx="13">
                  <c:v>5.14</c:v>
                </c:pt>
                <c:pt idx="14">
                  <c:v>6.18</c:v>
                </c:pt>
                <c:pt idx="15">
                  <c:v>5.65</c:v>
                </c:pt>
                <c:pt idx="16">
                  <c:v>2</c:v>
                </c:pt>
                <c:pt idx="17">
                  <c:v>4.51</c:v>
                </c:pt>
                <c:pt idx="18">
                  <c:v>6.37</c:v>
                </c:pt>
                <c:pt idx="19">
                  <c:v>8.77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CB3-4520-B4C8-5D9B7621CF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121200"/>
        <c:axId val="121121984"/>
      </c:scatterChart>
      <c:valAx>
        <c:axId val="121121200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121984"/>
        <c:crosses val="autoZero"/>
        <c:crossBetween val="midCat"/>
      </c:valAx>
      <c:valAx>
        <c:axId val="121121984"/>
        <c:scaling>
          <c:orientation val="minMax"/>
          <c:max val="3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Error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1212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9FECE-02CE-41A2-A682-72C786B780B4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2D6DE-92A1-4456-9437-14A791E40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43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7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back to bullet </a:t>
            </a:r>
            <a:r>
              <a:rPr lang="en-US" dirty="0" smtClean="0"/>
              <a:t>points </a:t>
            </a:r>
            <a:r>
              <a:rPr lang="en-US" dirty="0" err="1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03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Insert</a:t>
            </a:r>
            <a:r>
              <a:rPr lang="en-US" baseline="0" dirty="0" smtClean="0"/>
              <a:t> example audio of click </a:t>
            </a:r>
            <a:r>
              <a:rPr lang="en-US" baseline="0" dirty="0" smtClean="0"/>
              <a:t>track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81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bullets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05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Embed </a:t>
            </a:r>
            <a:r>
              <a:rPr lang="en-US" smtClean="0"/>
              <a:t>more drum videos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95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video</a:t>
            </a:r>
            <a:r>
              <a:rPr lang="en-US" baseline="0" dirty="0" smtClean="0"/>
              <a:t> and pictures early to show what I am working </a:t>
            </a:r>
            <a:r>
              <a:rPr lang="en-US" baseline="0" dirty="0" smtClean="0"/>
              <a:t>with… Done!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62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algorithm</a:t>
            </a:r>
            <a:r>
              <a:rPr lang="en-US" baseline="0" dirty="0" smtClean="0"/>
              <a:t> author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41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slides for input signal with leakage and how windowing </a:t>
            </a:r>
            <a:r>
              <a:rPr lang="en-US" baseline="0" dirty="0" smtClean="0"/>
              <a:t>improves.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slides for input signal with leakage and how windowing improves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4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slides for input signal with leakage and how windowing improves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original signal to compare what this</a:t>
            </a:r>
            <a:r>
              <a:rPr lang="en-US" baseline="0" dirty="0" smtClean="0"/>
              <a:t> effect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2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Clarify</a:t>
            </a:r>
            <a:r>
              <a:rPr lang="en-US" baseline="0" dirty="0" smtClean="0"/>
              <a:t> algorithm name and author. Maybe have a version of this slide near the beginning of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7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with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2D6DE-92A1-4456-9437-14A791E40C6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9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6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0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3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4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6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7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4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2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77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F2B2F-EBE0-4A1A-9A13-2B8CC8D6C8F0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4" Type="http://schemas.openxmlformats.org/officeDocument/2006/relationships/audio" Target="../media/media5.wav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hyperlink" Target="RobotDrum_FullSystem.mp4" TargetMode="Externa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hyperlink" Target="DrummingRobotController.mp4" TargetMode="External"/><Relationship Id="rId5" Type="http://schemas.openxmlformats.org/officeDocument/2006/relationships/hyperlink" Target="DrummingRobotHostSide.mp4" TargetMode="External"/><Relationship Id="rId4" Type="http://schemas.openxmlformats.org/officeDocument/2006/relationships/notesSlide" Target="../notesSlides/notesSlide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Audio Beat Detection with Application to Robot Drumming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</a:p>
          <a:p>
            <a:r>
              <a:rPr lang="en-US" dirty="0" smtClean="0"/>
              <a:t>Michael </a:t>
            </a:r>
            <a:r>
              <a:rPr lang="en-US" dirty="0"/>
              <a:t>Engstrom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133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Each filter is </a:t>
            </a:r>
            <a:r>
              <a:rPr lang="en-US" dirty="0" smtClean="0"/>
              <a:t>implemented using </a:t>
            </a:r>
            <a:r>
              <a:rPr lang="en-US" dirty="0"/>
              <a:t>a sixth-order elliptic </a:t>
            </a:r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3 </a:t>
            </a:r>
            <a:r>
              <a:rPr lang="en-US" dirty="0"/>
              <a:t>dB of ripple in </a:t>
            </a:r>
            <a:r>
              <a:rPr lang="en-US" dirty="0" smtClean="0"/>
              <a:t>the </a:t>
            </a:r>
            <a:r>
              <a:rPr lang="en-US" dirty="0" err="1" smtClean="0"/>
              <a:t>passband</a:t>
            </a:r>
            <a:endParaRPr lang="en-US" dirty="0" smtClean="0"/>
          </a:p>
          <a:p>
            <a:pPr lvl="1"/>
            <a:r>
              <a:rPr lang="en-US" dirty="0" smtClean="0"/>
              <a:t>40 </a:t>
            </a:r>
            <a:r>
              <a:rPr lang="en-US" dirty="0"/>
              <a:t>dB of rejection in the </a:t>
            </a:r>
            <a:r>
              <a:rPr lang="en-US" dirty="0" err="1"/>
              <a:t>stopband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35" y="5400822"/>
            <a:ext cx="2693987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96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Butterworth </a:t>
            </a:r>
            <a:r>
              <a:rPr lang="en-US" dirty="0" err="1" smtClean="0"/>
              <a:t>lowpass</a:t>
            </a:r>
            <a:r>
              <a:rPr lang="en-US" dirty="0" smtClean="0"/>
              <a:t> filter command in MATLAB</a:t>
            </a:r>
          </a:p>
          <a:p>
            <a:pPr marL="457200" lvl="1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latin typeface="Consolas" panose="020B0609020204030204" pitchFamily="49" charset="0"/>
              </a:rPr>
              <a:t>[n, </a:t>
            </a:r>
            <a:r>
              <a:rPr lang="en-US" dirty="0" err="1" smtClean="0">
                <a:latin typeface="Consolas" panose="020B0609020204030204" pitchFamily="49" charset="0"/>
              </a:rPr>
              <a:t>Wn</a:t>
            </a:r>
            <a:r>
              <a:rPr lang="en-US" dirty="0" smtClean="0">
                <a:latin typeface="Consolas" panose="020B0609020204030204" pitchFamily="49" charset="0"/>
              </a:rPr>
              <a:t>] = </a:t>
            </a:r>
            <a:r>
              <a:rPr lang="en-US" dirty="0" err="1" smtClean="0">
                <a:latin typeface="Consolas" panose="020B0609020204030204" pitchFamily="49" charset="0"/>
              </a:rPr>
              <a:t>buttord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Wp,Ws,Rp,Rs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 err="1" smtClean="0"/>
              <a:t>Wp</a:t>
            </a:r>
            <a:r>
              <a:rPr lang="en-US" dirty="0" smtClean="0"/>
              <a:t>: Passband corner (cutoff) frequency</a:t>
            </a:r>
          </a:p>
          <a:p>
            <a:pPr lvl="2"/>
            <a:r>
              <a:rPr lang="en-US" dirty="0" err="1" smtClean="0"/>
              <a:t>Ws</a:t>
            </a:r>
            <a:r>
              <a:rPr lang="en-US" dirty="0" smtClean="0"/>
              <a:t>: Stopband corner frequency</a:t>
            </a:r>
          </a:p>
          <a:p>
            <a:pPr lvl="2"/>
            <a:r>
              <a:rPr lang="en-US" dirty="0" err="1" smtClean="0"/>
              <a:t>Rp</a:t>
            </a:r>
            <a:r>
              <a:rPr lang="en-US" dirty="0" smtClean="0"/>
              <a:t>: Passband ripple</a:t>
            </a:r>
          </a:p>
          <a:p>
            <a:pPr lvl="2"/>
            <a:r>
              <a:rPr lang="en-US" dirty="0" err="1" smtClean="0"/>
              <a:t>Rs</a:t>
            </a:r>
            <a:r>
              <a:rPr lang="en-US" dirty="0" smtClean="0"/>
              <a:t>: Stopband attenuation</a:t>
            </a:r>
          </a:p>
          <a:p>
            <a:pPr lvl="1"/>
            <a:r>
              <a:rPr lang="en-US" dirty="0" smtClean="0"/>
              <a:t>Returns</a:t>
            </a:r>
            <a:endParaRPr lang="en-US" dirty="0"/>
          </a:p>
          <a:p>
            <a:pPr lvl="2"/>
            <a:r>
              <a:rPr lang="en-US" dirty="0"/>
              <a:t>n: Lowest filter </a:t>
            </a:r>
            <a:r>
              <a:rPr lang="en-US" dirty="0" smtClean="0"/>
              <a:t>order (as integer scalar)</a:t>
            </a:r>
            <a:endParaRPr lang="en-US" dirty="0"/>
          </a:p>
          <a:p>
            <a:pPr lvl="2"/>
            <a:r>
              <a:rPr lang="en-US" dirty="0" err="1"/>
              <a:t>Wn</a:t>
            </a:r>
            <a:r>
              <a:rPr lang="en-US" dirty="0"/>
              <a:t>: Cutoff </a:t>
            </a:r>
            <a:r>
              <a:rPr lang="en-US" dirty="0" smtClean="0"/>
              <a:t>frequencies (as scalar or vector)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9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514600"/>
            <a:ext cx="748665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1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438400"/>
            <a:ext cx="73723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17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05" y="2394544"/>
            <a:ext cx="4768105" cy="444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2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9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  <a:p>
            <a:pPr lvl="1"/>
            <a:r>
              <a:rPr lang="en-US" dirty="0" smtClean="0"/>
              <a:t>Fourier Transform Pair: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Note that the algorithm completes after multiplying the Frequency Domain signal and does not need to convert the signal to the Time Domain after this operation.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24200"/>
            <a:ext cx="71818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Discrete Fourier Transform for digital signals: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The number of samples N affects calculation speed</a:t>
            </a:r>
          </a:p>
          <a:p>
            <a:pPr lvl="2"/>
            <a:r>
              <a:rPr lang="en-US" dirty="0" smtClean="0"/>
              <a:t>Larger number of samples increases accuracy but also increases calculation time</a:t>
            </a:r>
          </a:p>
          <a:p>
            <a:pPr lvl="2"/>
            <a:r>
              <a:rPr lang="en-US" dirty="0" smtClean="0"/>
              <a:t>Parameterization of values helped determine the best tradeoff of speed and accuracy</a:t>
            </a:r>
          </a:p>
          <a:p>
            <a:pPr lvl="3"/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3229768"/>
            <a:ext cx="46196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29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1"/>
            <a:r>
              <a:rPr lang="en-US" dirty="0" smtClean="0"/>
              <a:t>Convert to Frequency Domain using FFT or DFT</a:t>
            </a:r>
          </a:p>
          <a:p>
            <a:pPr lvl="1"/>
            <a:r>
              <a:rPr lang="en-US" dirty="0" smtClean="0"/>
              <a:t>Convolve and transform signal</a:t>
            </a:r>
          </a:p>
          <a:p>
            <a:pPr lvl="1"/>
            <a:r>
              <a:rPr lang="en-US" dirty="0" smtClean="0"/>
              <a:t>Multiplication in Frequency Domain is the same as Convolution in the Time Domain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3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Extractor: </a:t>
            </a:r>
            <a:r>
              <a:rPr lang="en-US" dirty="0" smtClean="0"/>
              <a:t>1.5s sample</a:t>
            </a:r>
            <a:endParaRPr lang="en-US" dirty="0" smtClean="0"/>
          </a:p>
          <a:p>
            <a:pPr lvl="1"/>
            <a:r>
              <a:rPr lang="en-US" dirty="0" smtClean="0"/>
              <a:t>Input signal is noisy and duplicates information</a:t>
            </a:r>
          </a:p>
          <a:p>
            <a:pPr lvl="1"/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714" y="2819400"/>
            <a:ext cx="4694841" cy="384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8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Extractor: </a:t>
            </a:r>
            <a:r>
              <a:rPr lang="en-US" dirty="0" smtClean="0"/>
              <a:t>1.5s sample</a:t>
            </a:r>
            <a:endParaRPr lang="en-US" dirty="0" smtClean="0"/>
          </a:p>
          <a:p>
            <a:pPr lvl="1"/>
            <a:r>
              <a:rPr lang="en-US" dirty="0" smtClean="0"/>
              <a:t>Signal shape is retained and noise is removed</a:t>
            </a:r>
          </a:p>
          <a:p>
            <a:pPr lvl="1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95600"/>
            <a:ext cx="4699891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0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1143000"/>
          </a:xfrm>
        </p:spPr>
        <p:txBody>
          <a:bodyPr/>
          <a:lstStyle/>
          <a:p>
            <a:r>
              <a:rPr lang="en-US" dirty="0" smtClean="0"/>
              <a:t>Drumming Robot &amp; Robot Drum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85229"/>
            <a:ext cx="5277684" cy="4321175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70383"/>
            <a:ext cx="303847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6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 2 – Windowing with </a:t>
            </a:r>
            <a:r>
              <a:rPr lang="en-US" dirty="0" err="1" smtClean="0"/>
              <a:t>Hanning</a:t>
            </a:r>
            <a:r>
              <a:rPr lang="en-US" dirty="0" smtClean="0"/>
              <a:t> Window</a:t>
            </a:r>
            <a:endParaRPr lang="en-US" dirty="0"/>
          </a:p>
          <a:p>
            <a:r>
              <a:rPr lang="en-US" dirty="0" smtClean="0"/>
              <a:t>Signals which have components outside the sampling range of Fourier Transform operations can cause ‘</a:t>
            </a:r>
            <a:r>
              <a:rPr lang="en-US" dirty="0" smtClean="0"/>
              <a:t>leakage’</a:t>
            </a:r>
          </a:p>
          <a:p>
            <a:r>
              <a:rPr lang="en-US" dirty="0" smtClean="0"/>
              <a:t>Leakage </a:t>
            </a:r>
            <a:r>
              <a:rPr lang="en-US" dirty="0" smtClean="0"/>
              <a:t>affects </a:t>
            </a:r>
            <a:r>
              <a:rPr lang="en-US" dirty="0" smtClean="0"/>
              <a:t>the accuracy of the signal representation in the Frequency </a:t>
            </a:r>
            <a:r>
              <a:rPr lang="en-US" dirty="0" smtClean="0"/>
              <a:t>Domain</a:t>
            </a:r>
          </a:p>
          <a:p>
            <a:r>
              <a:rPr lang="en-US" dirty="0" smtClean="0"/>
              <a:t>Applying </a:t>
            </a:r>
            <a:r>
              <a:rPr lang="en-US" dirty="0" smtClean="0"/>
              <a:t>a bandpass filter to the signal before performing the transform improves the result of the operation</a:t>
            </a:r>
          </a:p>
        </p:txBody>
      </p:sp>
    </p:spTree>
    <p:extLst>
      <p:ext uri="{BB962C8B-B14F-4D97-AF65-F5344CB8AC3E}">
        <p14:creationId xmlns:p14="http://schemas.microsoft.com/office/powerpoint/2010/main" val="16733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141763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 2 – Windowing with </a:t>
            </a:r>
            <a:r>
              <a:rPr lang="en-US" dirty="0" err="1" smtClean="0"/>
              <a:t>Hanning</a:t>
            </a:r>
            <a:r>
              <a:rPr lang="en-US" dirty="0" smtClean="0"/>
              <a:t> Window</a:t>
            </a:r>
            <a:r>
              <a:rPr lang="en-US" dirty="0"/>
              <a:t> </a:t>
            </a:r>
            <a:r>
              <a:rPr lang="en-US" dirty="0" smtClean="0"/>
              <a:t>as shown in the equation by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where n = bin number (for Spectrum analyzer equipment the number of bins is the granularity of frequency representation) and N = number of bins (number of slices displayed on a screen). (Source: Witte)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2722"/>
            <a:ext cx="5013325" cy="713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2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381000"/>
            <a:ext cx="8229600" cy="5562601"/>
          </a:xfrm>
        </p:spPr>
        <p:txBody>
          <a:bodyPr>
            <a:normAutofit/>
          </a:bodyPr>
          <a:lstStyle/>
          <a:p>
            <a:r>
              <a:rPr lang="en-US" dirty="0" smtClean="0"/>
              <a:t>An input signal is multiplied with a Hamming Window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smtClean="0"/>
              <a:t>Source: Witte)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752600"/>
            <a:ext cx="5010849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381000"/>
            <a:ext cx="8229600" cy="5562601"/>
          </a:xfrm>
        </p:spPr>
        <p:txBody>
          <a:bodyPr>
            <a:normAutofit/>
          </a:bodyPr>
          <a:lstStyle/>
          <a:p>
            <a:r>
              <a:rPr lang="en-US" dirty="0" smtClean="0"/>
              <a:t>The signal is tapered to zero as each end is approached.</a:t>
            </a:r>
          </a:p>
          <a:p>
            <a:r>
              <a:rPr lang="en-US" dirty="0" smtClean="0"/>
              <a:t>Transients will not be introduced with the windowed signal during the FFT algorithm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smtClean="0"/>
              <a:t>Source: Witte)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971800"/>
            <a:ext cx="3962953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Below is an FFT of a signal with spectral leakage present. The detected frequency magnitude is reduced and spread out.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(Source: Witte)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060032"/>
            <a:ext cx="4495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4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Below is an FFT of a windowed signal. The detected frequency magnitude is higher and there are no diffused frequency elements.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(Source: Witte)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048000"/>
            <a:ext cx="449580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8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Steps 3 &amp; 4 combined in one MATLAB module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Step 3 – Differentiate signal</a:t>
            </a:r>
          </a:p>
          <a:p>
            <a:pPr lvl="2"/>
            <a:r>
              <a:rPr lang="en-US" dirty="0" smtClean="0"/>
              <a:t>Accentuate when the sound changes</a:t>
            </a:r>
          </a:p>
          <a:p>
            <a:pPr lvl="2"/>
            <a:r>
              <a:rPr lang="en-US" dirty="0" smtClean="0"/>
              <a:t>Corresponds to beats</a:t>
            </a:r>
          </a:p>
          <a:p>
            <a:pPr lvl="1"/>
            <a:r>
              <a:rPr lang="en-US" dirty="0" smtClean="0"/>
              <a:t>Step 4 – Rectify signal</a:t>
            </a:r>
          </a:p>
          <a:p>
            <a:pPr lvl="2"/>
            <a:r>
              <a:rPr lang="en-US" dirty="0" smtClean="0"/>
              <a:t>Only see changes in sound</a:t>
            </a:r>
          </a:p>
          <a:p>
            <a:pPr lvl="2"/>
            <a:r>
              <a:rPr lang="en-US" dirty="0" smtClean="0"/>
              <a:t>Signals ready to be analyze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 on next slide from 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458200" cy="5592763"/>
          </a:xfrm>
        </p:spPr>
        <p:txBody>
          <a:bodyPr/>
          <a:lstStyle/>
          <a:p>
            <a:r>
              <a:rPr lang="en-US" dirty="0" smtClean="0"/>
              <a:t>Half-wave rectified signal retains positive values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3808"/>
            <a:ext cx="6248400" cy="55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5 – Comb Filter</a:t>
            </a:r>
          </a:p>
          <a:p>
            <a:pPr lvl="1"/>
            <a:r>
              <a:rPr lang="en-US" dirty="0" smtClean="0"/>
              <a:t>Use various filters</a:t>
            </a:r>
          </a:p>
          <a:p>
            <a:pPr lvl="1"/>
            <a:r>
              <a:rPr lang="en-US" dirty="0" smtClean="0"/>
              <a:t>Determine which has highest energy</a:t>
            </a:r>
          </a:p>
          <a:p>
            <a:pPr lvl="1"/>
            <a:r>
              <a:rPr lang="en-US" dirty="0" smtClean="0"/>
              <a:t>Maximum value is the fundamental tempo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91000"/>
            <a:ext cx="3973454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48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A Comb Filter is used to find tempo maxima</a:t>
                </a:r>
              </a:p>
              <a:p>
                <a:pPr lvl="1"/>
                <a:r>
                  <a:rPr lang="en-US" dirty="0" smtClean="0"/>
                  <a:t>For delay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and gain </a:t>
                </a:r>
                <a:r>
                  <a:rPr lang="el-GR" i="1" dirty="0" smtClean="0"/>
                  <a:t>α</a:t>
                </a:r>
                <a:r>
                  <a:rPr lang="en-US" dirty="0"/>
                  <a:t> </a:t>
                </a:r>
                <a:r>
                  <a:rPr lang="en-US" dirty="0" smtClean="0"/>
                  <a:t>the magnitude response is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When multiplying the FFT result with a comb filter, local </a:t>
                </a:r>
                <a:r>
                  <a:rPr lang="en-US" dirty="0" smtClean="0"/>
                  <a:t>maxima are </a:t>
                </a:r>
                <a:r>
                  <a:rPr lang="en-US" dirty="0" smtClean="0"/>
                  <a:t>found wherever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i="1" dirty="0"/>
                          <m:t>α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</a:rPr>
                          <m:t>ω</m:t>
                        </m:r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 is near 1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Multiplying a Comb Filter and the DFT of the input signal is key to the Beat Detection Algorithm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2022" r="-1185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18" y="2516813"/>
            <a:ext cx="36576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78" y="4506143"/>
            <a:ext cx="3631079" cy="666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5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 robot that will play drums in rhythm to an audio source which is detected in the environment</a:t>
            </a:r>
          </a:p>
          <a:p>
            <a:r>
              <a:rPr lang="en-US" dirty="0" smtClean="0"/>
              <a:t>A robot control board will move servos to make arms and legs pound drums to a beat</a:t>
            </a:r>
          </a:p>
          <a:p>
            <a:r>
              <a:rPr lang="en-US" dirty="0" smtClean="0"/>
              <a:t>An input device will detect the audio, extract the beat, and send the information to the robot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signal at 150BPM below shows energy also at the 75BPM octave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895600"/>
            <a:ext cx="57912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– Host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MATLAB Software Functionality: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Input audio from file or microphone</a:t>
            </a:r>
          </a:p>
          <a:p>
            <a:pPr lvl="2"/>
            <a:r>
              <a:rPr lang="en-US" dirty="0" smtClean="0"/>
              <a:t>.wav file or 10 seconds of microphone sample</a:t>
            </a:r>
          </a:p>
          <a:p>
            <a:pPr lvl="1"/>
            <a:r>
              <a:rPr lang="en-US" dirty="0" smtClean="0"/>
              <a:t>Follow </a:t>
            </a:r>
            <a:r>
              <a:rPr lang="en-US" dirty="0" err="1" smtClean="0"/>
              <a:t>Scheirer</a:t>
            </a:r>
            <a:r>
              <a:rPr lang="en-US" dirty="0" smtClean="0"/>
              <a:t> Algorithm </a:t>
            </a:r>
            <a:r>
              <a:rPr lang="en-US" dirty="0" smtClean="0"/>
              <a:t>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2"/>
            <a:r>
              <a:rPr lang="en-US" dirty="0" smtClean="0"/>
              <a:t>Find FFT of input signal and multiply with Comb Filters of known BPM</a:t>
            </a:r>
          </a:p>
          <a:p>
            <a:pPr lvl="2"/>
            <a:r>
              <a:rPr lang="en-US" dirty="0" smtClean="0"/>
              <a:t>Keep highest multiplied output value, discard others</a:t>
            </a:r>
          </a:p>
          <a:p>
            <a:pPr lvl="2"/>
            <a:r>
              <a:rPr lang="en-US" dirty="0" smtClean="0"/>
              <a:t>Result is BPM value</a:t>
            </a:r>
          </a:p>
          <a:p>
            <a:pPr lvl="1"/>
            <a:r>
              <a:rPr lang="en-US" dirty="0" smtClean="0"/>
              <a:t>Send BPM control value using  Serial connection to Robot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8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Side BPM Detection</a:t>
            </a:r>
            <a:endParaRPr lang="en-US" dirty="0"/>
          </a:p>
        </p:txBody>
      </p:sp>
      <p:pic>
        <p:nvPicPr>
          <p:cNvPr id="4" name="DrummingRobotHostSid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208474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serial control signal is sent to robot controller for the ‘DIM’ robot arm movement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743200"/>
            <a:ext cx="2982099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limbs to the DIM robot (as seen in the Robot Theater window)</a:t>
            </a:r>
          </a:p>
          <a:p>
            <a:endParaRPr lang="en-US" dirty="0" smtClean="0"/>
          </a:p>
          <a:p>
            <a:r>
              <a:rPr lang="en-US" dirty="0" smtClean="0"/>
              <a:t>Servo motors utilized for motion of arms and shoulders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Implemented </a:t>
            </a:r>
            <a:r>
              <a:rPr lang="en-US" dirty="0" err="1" smtClean="0"/>
              <a:t>Pololu</a:t>
            </a:r>
            <a:r>
              <a:rPr lang="en-US" dirty="0" smtClean="0"/>
              <a:t> ‘Orangutan SVP’ robot controller </a:t>
            </a:r>
            <a:r>
              <a:rPr lang="en-US" dirty="0" smtClean="0"/>
              <a:t>for </a:t>
            </a:r>
            <a:r>
              <a:rPr lang="en-US" dirty="0" smtClean="0"/>
              <a:t>servo </a:t>
            </a:r>
            <a:r>
              <a:rPr lang="en-US" dirty="0" smtClean="0"/>
              <a:t>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- Mechanical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 </a:t>
            </a:r>
            <a:r>
              <a:rPr lang="en-US" dirty="0"/>
              <a:t>and legs to beat </a:t>
            </a:r>
            <a:r>
              <a:rPr lang="en-US" dirty="0" smtClean="0"/>
              <a:t>drums</a:t>
            </a:r>
          </a:p>
          <a:p>
            <a:pPr lvl="1"/>
            <a:r>
              <a:rPr lang="en-US" dirty="0" smtClean="0"/>
              <a:t>Constructed of lamps</a:t>
            </a:r>
            <a:r>
              <a:rPr lang="en-US" dirty="0" smtClean="0"/>
              <a:t>, casters and servos</a:t>
            </a:r>
          </a:p>
          <a:p>
            <a:pPr lvl="1"/>
            <a:r>
              <a:rPr lang="en-US" dirty="0" smtClean="0"/>
              <a:t>Allowed for 3 </a:t>
            </a:r>
            <a:r>
              <a:rPr lang="en-US" dirty="0" smtClean="0"/>
              <a:t>degrees of freedom per arm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Drumming arms attached to ‘DIM’ robot torso</a:t>
            </a:r>
          </a:p>
          <a:p>
            <a:pPr lvl="1"/>
            <a:r>
              <a:rPr lang="en-US" dirty="0" smtClean="0"/>
              <a:t>Shoulder and elbow movement simulates humanoid </a:t>
            </a:r>
            <a:r>
              <a:rPr lang="en-US" dirty="0" smtClean="0"/>
              <a:t>range and motion </a:t>
            </a:r>
            <a:r>
              <a:rPr lang="en-US" dirty="0" smtClean="0"/>
              <a:t>while drumming</a:t>
            </a:r>
          </a:p>
        </p:txBody>
      </p:sp>
    </p:spTree>
    <p:extLst>
      <p:ext uri="{BB962C8B-B14F-4D97-AF65-F5344CB8AC3E}">
        <p14:creationId xmlns:p14="http://schemas.microsoft.com/office/powerpoint/2010/main" val="146841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1143000"/>
          </a:xfrm>
        </p:spPr>
        <p:txBody>
          <a:bodyPr/>
          <a:lstStyle/>
          <a:p>
            <a:r>
              <a:rPr lang="en-US" dirty="0"/>
              <a:t>Robot - Mechanical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1447800"/>
            <a:ext cx="303847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9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Arms</a:t>
            </a:r>
          </a:p>
          <a:p>
            <a:pPr lvl="1"/>
            <a:r>
              <a:rPr lang="en-US" dirty="0"/>
              <a:t>Lamp </a:t>
            </a:r>
            <a:r>
              <a:rPr lang="en-US" dirty="0" smtClean="0"/>
              <a:t>arms purchased </a:t>
            </a:r>
            <a:r>
              <a:rPr lang="en-US" dirty="0"/>
              <a:t>from thrift store</a:t>
            </a:r>
          </a:p>
          <a:p>
            <a:pPr lvl="1"/>
            <a:r>
              <a:rPr lang="en-US" dirty="0" smtClean="0"/>
              <a:t>Offset s</a:t>
            </a:r>
            <a:r>
              <a:rPr lang="en-US" dirty="0" smtClean="0"/>
              <a:t>ervo </a:t>
            </a:r>
            <a:r>
              <a:rPr lang="en-US" dirty="0"/>
              <a:t>moves arm </a:t>
            </a:r>
            <a:r>
              <a:rPr lang="en-US" dirty="0" smtClean="0"/>
              <a:t>indirectly (not at joint)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8999"/>
            <a:ext cx="4572000" cy="3414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572002" cy="34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</a:t>
            </a:r>
          </a:p>
          <a:p>
            <a:pPr lvl="1"/>
            <a:r>
              <a:rPr lang="en-US" dirty="0" smtClean="0"/>
              <a:t>Shoulder made from caster </a:t>
            </a:r>
            <a:r>
              <a:rPr lang="en-US" dirty="0" smtClean="0"/>
              <a:t>with wheel removed and servos mounted (side to side motion shown).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572000" cy="3414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</a:t>
            </a:r>
          </a:p>
          <a:p>
            <a:pPr lvl="1"/>
            <a:r>
              <a:rPr lang="en-US" dirty="0" smtClean="0"/>
              <a:t>Close-up of shoulder up and down motion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6904" y="3233905"/>
            <a:ext cx="4061901" cy="303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9886" y="3213829"/>
            <a:ext cx="4084886" cy="30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Design</a:t>
            </a:r>
          </a:p>
          <a:p>
            <a:pPr lvl="1"/>
            <a:r>
              <a:rPr lang="en-US" dirty="0" smtClean="0"/>
              <a:t>Input of audio source</a:t>
            </a:r>
          </a:p>
          <a:p>
            <a:pPr lvl="1"/>
            <a:r>
              <a:rPr lang="en-US" dirty="0" smtClean="0"/>
              <a:t>Beat detection</a:t>
            </a:r>
          </a:p>
          <a:p>
            <a:pPr lvl="1"/>
            <a:r>
              <a:rPr lang="en-US" dirty="0" smtClean="0"/>
              <a:t>Output </a:t>
            </a:r>
            <a:r>
              <a:rPr lang="en-US" dirty="0"/>
              <a:t>to robot controller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Mechanical </a:t>
            </a:r>
            <a:r>
              <a:rPr lang="en-US" dirty="0" smtClean="0"/>
              <a:t>Design</a:t>
            </a:r>
            <a:endParaRPr lang="en-US" dirty="0"/>
          </a:p>
          <a:p>
            <a:pPr lvl="1"/>
            <a:r>
              <a:rPr lang="en-US" dirty="0"/>
              <a:t>Arms and legs to beat drums</a:t>
            </a:r>
          </a:p>
          <a:p>
            <a:pPr lvl="1"/>
            <a:r>
              <a:rPr lang="en-US" dirty="0"/>
              <a:t>Interface to control </a:t>
            </a:r>
            <a:r>
              <a:rPr lang="en-US" dirty="0" smtClean="0"/>
              <a:t>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Completed Arms</a:t>
            </a:r>
          </a:p>
          <a:p>
            <a:pPr lvl="1"/>
            <a:r>
              <a:rPr lang="en-US" dirty="0" smtClean="0"/>
              <a:t>Mounted on Robot torso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24200"/>
            <a:ext cx="4980079" cy="3719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3540"/>
            <a:ext cx="4114800" cy="46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– Hardware Controller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Serial interface to Orangutan board</a:t>
            </a:r>
          </a:p>
          <a:p>
            <a:pPr lvl="1"/>
            <a:r>
              <a:rPr lang="en-US" dirty="0" err="1" smtClean="0"/>
              <a:t>Pololu</a:t>
            </a:r>
            <a:r>
              <a:rPr lang="en-US" dirty="0" smtClean="0"/>
              <a:t> robot controller</a:t>
            </a:r>
          </a:p>
          <a:p>
            <a:pPr lvl="1"/>
            <a:r>
              <a:rPr lang="en-US" dirty="0" smtClean="0"/>
              <a:t>Receives BPM and control information</a:t>
            </a:r>
            <a:r>
              <a:rPr lang="en-US" dirty="0"/>
              <a:t> </a:t>
            </a:r>
            <a:r>
              <a:rPr lang="en-US" dirty="0" smtClean="0"/>
              <a:t>from Host</a:t>
            </a:r>
          </a:p>
          <a:p>
            <a:pPr lvl="1"/>
            <a:r>
              <a:rPr lang="en-US" dirty="0" smtClean="0"/>
              <a:t>Can also be controlled by on board buttons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Output is drumming movement in time with BPM using servos to move robot arms</a:t>
            </a:r>
          </a:p>
          <a:p>
            <a:pPr lvl="1"/>
            <a:r>
              <a:rPr lang="en-US" dirty="0" smtClean="0"/>
              <a:t>Robot Controller changes BPM of drumming every time new serial BPM data is received from host</a:t>
            </a:r>
          </a:p>
        </p:txBody>
      </p:sp>
    </p:spTree>
    <p:extLst>
      <p:ext uri="{BB962C8B-B14F-4D97-AF65-F5344CB8AC3E}">
        <p14:creationId xmlns:p14="http://schemas.microsoft.com/office/powerpoint/2010/main" val="25895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– Hardware Controller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 err="1" smtClean="0"/>
              <a:t>Pololu</a:t>
            </a:r>
            <a:r>
              <a:rPr lang="en-US" dirty="0" smtClean="0"/>
              <a:t> Robot Controller</a:t>
            </a:r>
          </a:p>
          <a:p>
            <a:pPr lvl="2"/>
            <a:r>
              <a:rPr lang="en-US" dirty="0" smtClean="0"/>
              <a:t>Interface </a:t>
            </a:r>
            <a:r>
              <a:rPr lang="en-US" dirty="0"/>
              <a:t>to control </a:t>
            </a:r>
            <a:r>
              <a:rPr lang="en-US" dirty="0" smtClean="0"/>
              <a:t>software</a:t>
            </a:r>
          </a:p>
          <a:p>
            <a:pPr lvl="2"/>
            <a:r>
              <a:rPr lang="en-US" dirty="0" smtClean="0"/>
              <a:t>Input Serial BPM data</a:t>
            </a:r>
          </a:p>
          <a:p>
            <a:pPr lvl="2"/>
            <a:r>
              <a:rPr lang="en-US" dirty="0" smtClean="0"/>
              <a:t>Move robot limbs to drum at BPM</a:t>
            </a:r>
          </a:p>
          <a:p>
            <a:endParaRPr lang="en-US" dirty="0"/>
          </a:p>
          <a:p>
            <a:r>
              <a:rPr lang="en-US" dirty="0" smtClean="0"/>
              <a:t>Next are some details regarding servos and the Orangutan Robot Controller</a:t>
            </a:r>
          </a:p>
        </p:txBody>
      </p:sp>
    </p:spTree>
    <p:extLst>
      <p:ext uri="{BB962C8B-B14F-4D97-AF65-F5344CB8AC3E}">
        <p14:creationId xmlns:p14="http://schemas.microsoft.com/office/powerpoint/2010/main" val="39840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closeup</a:t>
            </a:r>
            <a:r>
              <a:rPr lang="en-US" dirty="0" smtClean="0"/>
              <a:t> view of the Orangutan SVP and the onboard components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2896" y="1828800"/>
            <a:ext cx="739820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52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Orangutan Controller Specifications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7619" y="1600200"/>
            <a:ext cx="692876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62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Atmel Orangutan Programming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Atmel Studio Development Software</a:t>
            </a:r>
          </a:p>
          <a:p>
            <a:pPr lvl="1"/>
            <a:r>
              <a:rPr lang="en-US" dirty="0" smtClean="0"/>
              <a:t>Benefits of programming the Orangutan in C code</a:t>
            </a:r>
          </a:p>
          <a:p>
            <a:pPr lvl="1"/>
            <a:r>
              <a:rPr lang="en-US" dirty="0" smtClean="0"/>
              <a:t>APIs available for servos, LEDs, serial data, etc.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23781"/>
            <a:ext cx="5486400" cy="328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6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Atmel Orangutan Programming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Orangutan Robot Controller can control 8 servos using dedicated servo connections and programming APIs.</a:t>
            </a:r>
          </a:p>
        </p:txBody>
      </p:sp>
      <p:pic>
        <p:nvPicPr>
          <p:cNvPr id="4" name="Content Placeholder 3" descr="OrangutanSVP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3754583"/>
            <a:ext cx="2819400" cy="20574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3810000"/>
            <a:ext cx="2367915" cy="205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69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Atmel Orangutan Programming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Orangutan Robot Controller can control 8 more servos by allocating GPIO pins. This requires manual programming of the control signal, however.</a:t>
            </a:r>
          </a:p>
        </p:txBody>
      </p:sp>
      <p:pic>
        <p:nvPicPr>
          <p:cNvPr id="4" name="Content Placeholder 3" descr="OrangutanSVP.jp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72" y="3754583"/>
            <a:ext cx="2819400" cy="20574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810000"/>
            <a:ext cx="2367915" cy="205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158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758"/>
            <a:ext cx="8153400" cy="511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8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6" y="1447800"/>
            <a:ext cx="8197064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6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  <a:p>
            <a:pPr lvl="1"/>
            <a:r>
              <a:rPr lang="en-US" dirty="0" smtClean="0"/>
              <a:t>The sense of equally spaced temporal units (Handel, 1989)</a:t>
            </a:r>
          </a:p>
          <a:p>
            <a:pPr lvl="1"/>
            <a:r>
              <a:rPr lang="en-US" dirty="0" smtClean="0"/>
              <a:t>Detection using frequency decomposition</a:t>
            </a:r>
          </a:p>
          <a:p>
            <a:pPr lvl="2"/>
            <a:r>
              <a:rPr lang="en-US" dirty="0" smtClean="0"/>
              <a:t>Fourier Transforms can detect frequency power trends to determine the beat of an audio sample</a:t>
            </a:r>
          </a:p>
        </p:txBody>
      </p:sp>
    </p:spTree>
    <p:extLst>
      <p:ext uri="{BB962C8B-B14F-4D97-AF65-F5344CB8AC3E}">
        <p14:creationId xmlns:p14="http://schemas.microsoft.com/office/powerpoint/2010/main" val="1013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1524000"/>
            <a:ext cx="6072188" cy="494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93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Orangutan Implemented </a:t>
            </a:r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421711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8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Drumming State Machine Code</a:t>
            </a:r>
            <a:br>
              <a:rPr lang="en-US" dirty="0" smtClean="0"/>
            </a:br>
            <a:r>
              <a:rPr lang="en-US" sz="3600" dirty="0" smtClean="0"/>
              <a:t>Initial [0,9] byte </a:t>
            </a:r>
            <a:r>
              <a:rPr lang="en-US" sz="3600" dirty="0" err="1" smtClean="0"/>
              <a:t>Implemenation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1371600"/>
            <a:ext cx="7960969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3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Controller in Action</a:t>
            </a:r>
            <a:endParaRPr lang="en-US" dirty="0"/>
          </a:p>
        </p:txBody>
      </p:sp>
      <p:pic>
        <p:nvPicPr>
          <p:cNvPr id="4" name="DrummingRobotControl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53422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Drumming State Machine Code</a:t>
            </a:r>
            <a:br>
              <a:rPr lang="en-US" dirty="0"/>
            </a:br>
            <a:r>
              <a:rPr lang="en-US" sz="3600" dirty="0"/>
              <a:t>Initial [0,9] byte </a:t>
            </a:r>
            <a:r>
              <a:rPr lang="en-US" sz="3600" dirty="0" smtClean="0"/>
              <a:t>Implementation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15" y="1417638"/>
            <a:ext cx="7685170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5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[</a:t>
            </a:r>
            <a:r>
              <a:rPr lang="en-US" dirty="0" err="1"/>
              <a:t>a,z</a:t>
            </a:r>
            <a:r>
              <a:rPr lang="en-US" dirty="0"/>
              <a:t>] byte Implementation</a:t>
            </a:r>
            <a:br>
              <a:rPr lang="en-US" dirty="0"/>
            </a:b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2886"/>
            <a:ext cx="6851301" cy="6297628"/>
          </a:xfrm>
        </p:spPr>
      </p:pic>
    </p:spTree>
    <p:extLst>
      <p:ext uri="{BB962C8B-B14F-4D97-AF65-F5344CB8AC3E}">
        <p14:creationId xmlns:p14="http://schemas.microsoft.com/office/powerpoint/2010/main" val="34827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Controller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next slide shows the Byte Input from the host processor along with the outputs generated by the Robot Controller code: </a:t>
            </a:r>
            <a:endParaRPr lang="en-US" dirty="0"/>
          </a:p>
          <a:p>
            <a:r>
              <a:rPr lang="en-US" dirty="0" smtClean="0"/>
              <a:t>S.M. (State Machine) Mode</a:t>
            </a:r>
          </a:p>
          <a:p>
            <a:r>
              <a:rPr lang="en-US" dirty="0" smtClean="0"/>
              <a:t>Effective BPM</a:t>
            </a:r>
          </a:p>
          <a:p>
            <a:r>
              <a:rPr lang="en-US" dirty="0" smtClean="0"/>
              <a:t>Delay Loop(</a:t>
            </a:r>
            <a:r>
              <a:rPr lang="en-US" dirty="0" err="1" smtClean="0"/>
              <a:t>ms</a:t>
            </a:r>
            <a:r>
              <a:rPr lang="en-US" dirty="0" smtClean="0"/>
              <a:t>) used to</a:t>
            </a:r>
            <a:r>
              <a:rPr lang="en-US" dirty="0"/>
              <a:t> </a:t>
            </a:r>
            <a:r>
              <a:rPr lang="en-US" dirty="0" smtClean="0"/>
              <a:t>generate the desired BPM by the ration of [1/Delay(</a:t>
            </a:r>
            <a:r>
              <a:rPr lang="en-US" dirty="0" err="1" smtClean="0"/>
              <a:t>ms</a:t>
            </a:r>
            <a:r>
              <a:rPr lang="en-US" dirty="0" smtClean="0"/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6939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042827"/>
              </p:ext>
            </p:extLst>
          </p:nvPr>
        </p:nvGraphicFramePr>
        <p:xfrm>
          <a:off x="2209800" y="152400"/>
          <a:ext cx="4267202" cy="67191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8947"/>
                <a:gridCol w="978947"/>
                <a:gridCol w="978947"/>
                <a:gridCol w="1330361"/>
              </a:tblGrid>
              <a:tr h="3549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Byte Input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S.M. Mode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Effective BPM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Loop Delay(ms)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484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462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441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429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417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366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353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341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316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294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268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254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250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7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Controller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next slide shows the Serial Module input from the host over the serial connection and button press</a:t>
            </a:r>
          </a:p>
          <a:p>
            <a:r>
              <a:rPr lang="en-US" dirty="0" smtClean="0"/>
              <a:t>The Robot Controller uses a State Machine to determine the outputs at each BPM state:</a:t>
            </a:r>
          </a:p>
          <a:p>
            <a:pPr lvl="1"/>
            <a:r>
              <a:rPr lang="en-US" dirty="0" smtClean="0"/>
              <a:t>Delay(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Servo position</a:t>
            </a:r>
          </a:p>
          <a:p>
            <a:pPr lvl="1"/>
            <a:r>
              <a:rPr lang="en-US" dirty="0" smtClean="0"/>
              <a:t>LED on/off</a:t>
            </a:r>
          </a:p>
          <a:p>
            <a:pPr lvl="1"/>
            <a:r>
              <a:rPr lang="en-US" dirty="0" smtClean="0"/>
              <a:t>LCD screen text</a:t>
            </a:r>
          </a:p>
        </p:txBody>
      </p:sp>
    </p:spTree>
    <p:extLst>
      <p:ext uri="{BB962C8B-B14F-4D97-AF65-F5344CB8AC3E}">
        <p14:creationId xmlns:p14="http://schemas.microsoft.com/office/powerpoint/2010/main" val="37147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" y="0"/>
            <a:ext cx="91440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Partial sample of Robot Controller outputs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" y="868362"/>
            <a:ext cx="8766797" cy="57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6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Audio input samples can be decomposed</a:t>
            </a:r>
          </a:p>
          <a:p>
            <a:r>
              <a:rPr lang="en-US" dirty="0" smtClean="0"/>
              <a:t>Eric </a:t>
            </a:r>
            <a:r>
              <a:rPr lang="en-US" dirty="0" err="1" smtClean="0"/>
              <a:t>Scheirer</a:t>
            </a:r>
            <a:r>
              <a:rPr lang="en-US" dirty="0" smtClean="0"/>
              <a:t> developed a BPM Detection Algorithm in 1989</a:t>
            </a:r>
          </a:p>
          <a:p>
            <a:r>
              <a:rPr lang="en-US" dirty="0" smtClean="0"/>
              <a:t>Algorithm steps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pPr lvl="1"/>
            <a:r>
              <a:rPr lang="en-US" dirty="0" smtClean="0"/>
              <a:t>Envelope Extraction </a:t>
            </a:r>
            <a:r>
              <a:rPr lang="en-US" dirty="0"/>
              <a:t>(Fourier </a:t>
            </a:r>
            <a:r>
              <a:rPr lang="en-US" dirty="0" smtClean="0"/>
              <a:t>Transform)</a:t>
            </a:r>
          </a:p>
          <a:p>
            <a:pPr lvl="1"/>
            <a:r>
              <a:rPr lang="en-US" dirty="0" smtClean="0"/>
              <a:t>Differentiation</a:t>
            </a:r>
          </a:p>
          <a:p>
            <a:pPr lvl="1"/>
            <a:r>
              <a:rPr lang="en-US" dirty="0" smtClean="0"/>
              <a:t>Rectification</a:t>
            </a:r>
          </a:p>
          <a:p>
            <a:pPr lvl="1"/>
            <a:r>
              <a:rPr lang="en-US" dirty="0" smtClean="0"/>
              <a:t>Comb Filter (to match sample to known </a:t>
            </a:r>
            <a:r>
              <a:rPr lang="en-US" dirty="0" err="1" smtClean="0"/>
              <a:t>bpm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Controller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 can be observed in the Left Servo column, the arm movement of up/down is randomly </a:t>
            </a:r>
            <a:r>
              <a:rPr lang="en-US" dirty="0" smtClean="0"/>
              <a:t>determined</a:t>
            </a:r>
          </a:p>
          <a:p>
            <a:r>
              <a:rPr lang="en-US" dirty="0" smtClean="0"/>
              <a:t>During </a:t>
            </a:r>
            <a:r>
              <a:rPr lang="en-US" dirty="0" smtClean="0"/>
              <a:t>testing the monotonous sound of the drum beats was </a:t>
            </a:r>
            <a:r>
              <a:rPr lang="en-US" dirty="0" smtClean="0"/>
              <a:t>tiresome</a:t>
            </a:r>
          </a:p>
          <a:p>
            <a:r>
              <a:rPr lang="en-US" dirty="0" smtClean="0"/>
              <a:t>Adding </a:t>
            </a:r>
            <a:r>
              <a:rPr lang="en-US" dirty="0" smtClean="0"/>
              <a:t>a random element to the one arm introduced a pleasing random pattern of </a:t>
            </a:r>
            <a:r>
              <a:rPr lang="en-US" dirty="0" smtClean="0"/>
              <a:t>drumbeats</a:t>
            </a:r>
          </a:p>
          <a:p>
            <a:r>
              <a:rPr lang="en-US" dirty="0" smtClean="0"/>
              <a:t>Right </a:t>
            </a:r>
            <a:r>
              <a:rPr lang="en-US" dirty="0" smtClean="0"/>
              <a:t>arm is always in time with the calculated BPM and the left arm lends some character to the drumming </a:t>
            </a:r>
            <a:r>
              <a:rPr lang="en-US" dirty="0" smtClean="0"/>
              <a:t>pattern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66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we will look at the testing that was performed to assess the operation of the algorithm and improve the speed &amp; accuracy of the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series of ‘click tracks’ consisting of rhythmic pulses was created using Audacity</a:t>
            </a:r>
          </a:p>
          <a:p>
            <a:r>
              <a:rPr lang="en-US" dirty="0" smtClean="0"/>
              <a:t>These files were used to test the accuracy of the host-side BPM Detection algorithm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81447"/>
              </p:ext>
            </p:extLst>
          </p:nvPr>
        </p:nvGraphicFramePr>
        <p:xfrm>
          <a:off x="762000" y="4038600"/>
          <a:ext cx="7772400" cy="2667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</a:tblGrid>
              <a:tr h="133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Beat: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35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55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60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65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70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75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80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85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33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90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95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100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105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110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115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120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125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145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97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range of BPM Detection was set at 60-120 BPM. </a:t>
            </a:r>
            <a:r>
              <a:rPr lang="en-US" dirty="0" smtClean="0"/>
              <a:t>The </a:t>
            </a:r>
            <a:r>
              <a:rPr lang="en-US" dirty="0" smtClean="0"/>
              <a:t>click tracks included several files outside the range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81447"/>
              </p:ext>
            </p:extLst>
          </p:nvPr>
        </p:nvGraphicFramePr>
        <p:xfrm>
          <a:off x="762000" y="4038600"/>
          <a:ext cx="7772400" cy="2667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</a:tblGrid>
              <a:tr h="133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Beat: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35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55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60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65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70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75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80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85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33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90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95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100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105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110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115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120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125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145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" name="95BPM_H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28800" y="6003925"/>
            <a:ext cx="609600" cy="609600"/>
          </a:xfrm>
          <a:prstGeom prst="rect">
            <a:avLst/>
          </a:prstGeom>
        </p:spPr>
      </p:pic>
      <p:pic>
        <p:nvPicPr>
          <p:cNvPr id="6" name="65BPM_H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19600" y="4648200"/>
            <a:ext cx="609600" cy="609600"/>
          </a:xfrm>
          <a:prstGeom prst="rect">
            <a:avLst/>
          </a:prstGeom>
        </p:spPr>
      </p:pic>
      <p:pic>
        <p:nvPicPr>
          <p:cNvPr id="8" name="125BPM_HB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10400" y="6003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7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1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Testing -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parameter set was used in 20 combinations to vary the values given to the algorithm. The results were calculated and graphed to determine calculation time and accuracy.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20421"/>
              </p:ext>
            </p:extLst>
          </p:nvPr>
        </p:nvGraphicFramePr>
        <p:xfrm>
          <a:off x="1554321" y="4267200"/>
          <a:ext cx="6035357" cy="2348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0895"/>
                <a:gridCol w="4334462"/>
              </a:tblGrid>
              <a:tr h="463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Range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Band Limits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None to [0 200 400 800 1600 3200]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9567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Sample Rate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[2048, 4096, 8192, 16384]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Scaling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[0.75, 1.0, 1.25, 1.5]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7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Testing -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 values varied Band Limits, 4 different sample rates, and scaling factors added to the calculated results. Higher sample rates were more accurate but took longer to finish calculating.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20421"/>
              </p:ext>
            </p:extLst>
          </p:nvPr>
        </p:nvGraphicFramePr>
        <p:xfrm>
          <a:off x="1554321" y="4267200"/>
          <a:ext cx="6035357" cy="2348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0895"/>
                <a:gridCol w="4334462"/>
              </a:tblGrid>
              <a:tr h="463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Range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Band Limits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None to [0 200 400 800 1600 3200]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9567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Sample Rate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[2048, 4096, 8192, 16384]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Scaling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[0.75, 1.0, 1.25, 1.5]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4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Testing – Time vs.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input files for testing were of known BPM values. By varying the combinations of input parameters a range of results was obtained.</a:t>
            </a:r>
          </a:p>
          <a:p>
            <a:r>
              <a:rPr lang="en-US" dirty="0" smtClean="0"/>
              <a:t>The goal was Time &lt; 10s and Error &lt; 10%</a:t>
            </a:r>
          </a:p>
          <a:p>
            <a:r>
              <a:rPr lang="en-US" dirty="0" smtClean="0"/>
              <a:t>Error was calculated with this formula: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800600"/>
            <a:ext cx="7696200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Testing – Time vs.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The results were graphed and examined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243009042"/>
              </p:ext>
            </p:extLst>
          </p:nvPr>
        </p:nvGraphicFramePr>
        <p:xfrm>
          <a:off x="1295400" y="1736725"/>
          <a:ext cx="63246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92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Testing – Time vs.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Multiple results were within the goal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243009042"/>
              </p:ext>
            </p:extLst>
          </p:nvPr>
        </p:nvGraphicFramePr>
        <p:xfrm>
          <a:off x="1295400" y="1736725"/>
          <a:ext cx="63246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56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Testing – Time vs.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One parameter set was within 5s and 5% error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243009042"/>
              </p:ext>
            </p:extLst>
          </p:nvPr>
        </p:nvGraphicFramePr>
        <p:xfrm>
          <a:off x="1295400" y="1736725"/>
          <a:ext cx="63246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4460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Drumming Robot in Action</a:t>
            </a:r>
            <a:endParaRPr lang="en-US" dirty="0"/>
          </a:p>
        </p:txBody>
      </p:sp>
      <p:pic>
        <p:nvPicPr>
          <p:cNvPr id="4" name="RobotDrum_FullSyste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38008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Testing – Time vs.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result highlights 4.5 seconds calculation time and 4.51% average error for the </a:t>
            </a:r>
            <a:r>
              <a:rPr lang="en-US" dirty="0" smtClean="0"/>
              <a:t>BPM. This was well </a:t>
            </a:r>
            <a:r>
              <a:rPr lang="en-US" dirty="0"/>
              <a:t>within our error and time goals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59554"/>
              </p:ext>
            </p:extLst>
          </p:nvPr>
        </p:nvGraphicFramePr>
        <p:xfrm>
          <a:off x="1554321" y="4267200"/>
          <a:ext cx="6035357" cy="2348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0895"/>
                <a:gridCol w="4334462"/>
              </a:tblGrid>
              <a:tr h="463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(4.5s, 4.51%)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Values with</a:t>
                      </a:r>
                      <a:r>
                        <a:rPr lang="en-US" sz="2000" b="1" baseline="0" dirty="0" smtClean="0">
                          <a:effectLst/>
                        </a:rPr>
                        <a:t> best result of (Time, Error)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Band Limits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  <a:effectLst/>
                        </a:rPr>
                        <a:t>None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to [0 200 400 800 1600 3200]</a:t>
                      </a:r>
                      <a:endParaRPr lang="en-US" sz="20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9567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Sample Rate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[2048, 4096,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  <a:effectLst/>
                        </a:rPr>
                        <a:t>8192</a:t>
                      </a:r>
                      <a:r>
                        <a:rPr lang="en-US" sz="20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, 16384]</a:t>
                      </a:r>
                      <a:endParaRPr lang="en-US" sz="20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Scaling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[0.75, 1.0, 1.25,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  <a:effectLst/>
                        </a:rPr>
                        <a:t>1.5</a:t>
                      </a:r>
                      <a:r>
                        <a:rPr lang="en-US" sz="20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]</a:t>
                      </a:r>
                      <a:endParaRPr lang="en-US" sz="20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47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with Rice team results </a:t>
            </a:r>
            <a:r>
              <a:rPr lang="en-US" sz="3600" dirty="0" smtClean="0"/>
              <a:t>(Error calculations added on right)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875133"/>
              </p:ext>
            </p:extLst>
          </p:nvPr>
        </p:nvGraphicFramePr>
        <p:xfrm>
          <a:off x="1272496" y="1600200"/>
          <a:ext cx="6599008" cy="5122641"/>
        </p:xfrm>
        <a:graphic>
          <a:graphicData uri="http://schemas.openxmlformats.org/drawingml/2006/table">
            <a:tbl>
              <a:tblPr firstRow="1" firstCol="1" bandRow="1"/>
              <a:tblGrid>
                <a:gridCol w="1649539"/>
                <a:gridCol w="1649539"/>
                <a:gridCol w="1649539"/>
                <a:gridCol w="1650391"/>
              </a:tblGrid>
              <a:tr h="598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Human-Detected Tempo (BPM)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Machine-Detected Tempo (BPM)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Error (%)</a:t>
                      </a:r>
                      <a:br>
                        <a:rPr lang="en-US" sz="12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100*abs(expected -measured)/measured</a:t>
                      </a:r>
                      <a:endParaRPr lang="en-US" sz="12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Beverly Hills Cop Theme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119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80.06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48.64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49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Lil Jon - Bia Bia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59.51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31.07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Venga Boys - Boom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139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140.16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0.83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Corelli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185.98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2.14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6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Copland - Fanfare for the Common Man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118.13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0.11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Green Acres Theme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62.68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5.07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5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Stan Getz - Girl from Ipanema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136.73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0.20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6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Will Smith - Getting Jiggy With It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109.5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0.46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Jurassic Park Theme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109.89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0.10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Green Day - Longview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77.67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2.15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Limp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Bizkit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- Rollin'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186.19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0.64</a:t>
                      </a:r>
                      <a:endParaRPr 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2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with Rice team results </a:t>
            </a:r>
            <a:r>
              <a:rPr lang="en-US" sz="3600" dirty="0" smtClean="0"/>
              <a:t>(Error calculations added on right)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743686"/>
              </p:ext>
            </p:extLst>
          </p:nvPr>
        </p:nvGraphicFramePr>
        <p:xfrm>
          <a:off x="1272496" y="1905000"/>
          <a:ext cx="6599008" cy="1370239"/>
        </p:xfrm>
        <a:graphic>
          <a:graphicData uri="http://schemas.openxmlformats.org/drawingml/2006/table">
            <a:tbl>
              <a:tblPr firstRow="1" firstCol="1" bandRow="1"/>
              <a:tblGrid>
                <a:gridCol w="1649539"/>
                <a:gridCol w="1649539"/>
                <a:gridCol w="1649539"/>
                <a:gridCol w="1650391"/>
              </a:tblGrid>
              <a:tr h="598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Human-Detected Tempo (BPM)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Machine-Detected Tempo (BPM)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Error (%)</a:t>
                      </a:r>
                      <a:br>
                        <a:rPr lang="en-US" sz="12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100*abs(expected -measured)/measured</a:t>
                      </a:r>
                      <a:endParaRPr lang="en-US" sz="12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Beverly Hills Cop Theme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119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80.06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48.64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49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Lil Jon - Bia Bia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59.51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31.07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9147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of Rice’s calculations had an extremely high Error (%) while others were extremely low. Their implementation did not include parameterization of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Rice team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 was satisfied with the results by using the method of parameterization of results to find the best combination of Time and </a:t>
            </a:r>
            <a:r>
              <a:rPr lang="en-US" dirty="0" smtClean="0"/>
              <a:t>Error</a:t>
            </a:r>
          </a:p>
          <a:p>
            <a:r>
              <a:rPr lang="en-US" dirty="0" smtClean="0"/>
              <a:t>Rice </a:t>
            </a:r>
            <a:r>
              <a:rPr lang="en-US" dirty="0" smtClean="0"/>
              <a:t>was not using the algorithm in a Real Time implementation as with the Drumming </a:t>
            </a:r>
            <a:r>
              <a:rPr lang="en-US" dirty="0" smtClean="0"/>
              <a:t>Robot</a:t>
            </a:r>
          </a:p>
          <a:p>
            <a:r>
              <a:rPr lang="en-US" dirty="0" smtClean="0"/>
              <a:t>Rice project </a:t>
            </a:r>
            <a:r>
              <a:rPr lang="en-US" dirty="0" smtClean="0"/>
              <a:t>goals were therefore not likely to include optimizing for calculation time.</a:t>
            </a:r>
          </a:p>
          <a:p>
            <a:r>
              <a:rPr lang="en-US" dirty="0" smtClean="0"/>
              <a:t>Next is a recap of media of </a:t>
            </a:r>
            <a:r>
              <a:rPr lang="en-US" dirty="0" smtClean="0"/>
              <a:t>the Drumming Robot in action.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Drumming Robot </a:t>
            </a:r>
            <a:r>
              <a:rPr lang="en-US" dirty="0" smtClean="0"/>
              <a:t>Media Recap</a:t>
            </a:r>
            <a:endParaRPr lang="en-US" dirty="0"/>
          </a:p>
          <a:p>
            <a:r>
              <a:rPr lang="en-US" dirty="0" smtClean="0">
                <a:hlinkClick r:id="rId5" action="ppaction://hlinkfile"/>
              </a:rPr>
              <a:t>Drumming Robot Host Side</a:t>
            </a:r>
            <a:endParaRPr lang="en-US" dirty="0" smtClean="0"/>
          </a:p>
          <a:p>
            <a:r>
              <a:rPr lang="en-US" dirty="0">
                <a:hlinkClick r:id="rId6" action="ppaction://hlinkfile"/>
              </a:rPr>
              <a:t>Drumming Robot </a:t>
            </a:r>
            <a:r>
              <a:rPr lang="en-US" dirty="0" smtClean="0">
                <a:hlinkClick r:id="rId6" action="ppaction://hlinkfile"/>
              </a:rPr>
              <a:t>Controller</a:t>
            </a:r>
            <a:endParaRPr lang="en-US" dirty="0" smtClean="0"/>
          </a:p>
          <a:p>
            <a:r>
              <a:rPr lang="en-US" dirty="0" smtClean="0">
                <a:hlinkClick r:id="rId7" action="ppaction://hlinkfile"/>
              </a:rPr>
              <a:t>Drumming Robot Full System</a:t>
            </a:r>
            <a:endParaRPr lang="en-US" dirty="0" smtClean="0"/>
          </a:p>
          <a:p>
            <a:r>
              <a:rPr lang="en-US" dirty="0" smtClean="0"/>
              <a:t>Heartbeat click track at 95BPM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95BPM_HB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8400" y="3962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5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3665079" cy="4906964"/>
          </a:xfrm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00462"/>
            <a:ext cx="3886200" cy="48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Scheirer</a:t>
            </a:r>
            <a:r>
              <a:rPr lang="en-US" sz="3700" dirty="0"/>
              <a:t>, Eric D. (1997). </a:t>
            </a:r>
            <a:r>
              <a:rPr lang="en-US" sz="3700" i="1" dirty="0"/>
              <a:t>Tempo and beat analysis of acoustic musical signals.</a:t>
            </a:r>
            <a:r>
              <a:rPr lang="en-US" sz="3700" dirty="0"/>
              <a:t> MIT Media Laboratory.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Cheng, </a:t>
            </a:r>
            <a:r>
              <a:rPr lang="en-US" sz="3700" dirty="0" err="1"/>
              <a:t>Kileen</a:t>
            </a:r>
            <a:r>
              <a:rPr lang="en-US" sz="3700" dirty="0"/>
              <a:t>; </a:t>
            </a:r>
            <a:r>
              <a:rPr lang="en-US" sz="3700" dirty="0" err="1"/>
              <a:t>Nazer</a:t>
            </a:r>
            <a:r>
              <a:rPr lang="en-US" sz="3700" dirty="0"/>
              <a:t>, </a:t>
            </a:r>
            <a:r>
              <a:rPr lang="en-US" sz="3700" dirty="0" err="1"/>
              <a:t>Bobak</a:t>
            </a:r>
            <a:r>
              <a:rPr lang="en-US" sz="3700" dirty="0"/>
              <a:t>; </a:t>
            </a:r>
            <a:r>
              <a:rPr lang="en-US" sz="3700" dirty="0" err="1"/>
              <a:t>Uppuluri</a:t>
            </a:r>
            <a:r>
              <a:rPr lang="en-US" sz="3700" dirty="0"/>
              <a:t>, </a:t>
            </a:r>
            <a:r>
              <a:rPr lang="en-US" sz="3700" dirty="0" err="1"/>
              <a:t>Jyoti</a:t>
            </a:r>
            <a:r>
              <a:rPr lang="en-US" sz="3700" dirty="0"/>
              <a:t>; Verret, Ryan (2001). </a:t>
            </a:r>
            <a:r>
              <a:rPr lang="en-US" sz="3700" i="1" dirty="0"/>
              <a:t>Beat This – A Beat Synchronization Project.</a:t>
            </a:r>
            <a:r>
              <a:rPr lang="en-US" sz="3700" dirty="0"/>
              <a:t> Rice University.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Handel, Stephen (1989). </a:t>
            </a:r>
            <a:r>
              <a:rPr lang="en-US" sz="3700" i="1" dirty="0"/>
              <a:t>Listening.</a:t>
            </a:r>
            <a:r>
              <a:rPr lang="en-US" sz="3700" dirty="0"/>
              <a:t> MIT Press.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Large, Edward W. and </a:t>
            </a:r>
            <a:r>
              <a:rPr lang="en-US" sz="3700" dirty="0" err="1"/>
              <a:t>Kolen</a:t>
            </a:r>
            <a:r>
              <a:rPr lang="en-US" sz="3700" dirty="0"/>
              <a:t>, John F. (1994). </a:t>
            </a:r>
            <a:r>
              <a:rPr lang="en-US" sz="3700" i="1" dirty="0"/>
              <a:t>Resonance and the Perception of Musical Meter.</a:t>
            </a:r>
            <a:r>
              <a:rPr lang="en-US" sz="3700" dirty="0"/>
              <a:t> Connection Science, Vol. 6, Nos. 2 &amp; 3, p. 177.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Afonso</a:t>
            </a:r>
            <a:r>
              <a:rPr lang="en-US" sz="3700" dirty="0"/>
              <a:t>, </a:t>
            </a:r>
            <a:r>
              <a:rPr lang="en-US" sz="3700" dirty="0" err="1"/>
              <a:t>Valtino</a:t>
            </a:r>
            <a:r>
              <a:rPr lang="en-US" sz="3700" dirty="0"/>
              <a:t> X.; Thompkins, Willis J.; Nguyen, Truong Q.; Luo, Shen (1999). </a:t>
            </a:r>
            <a:r>
              <a:rPr lang="en-US" sz="3700" i="1" dirty="0"/>
              <a:t>ECG Beat Detection Using Filter Banks.</a:t>
            </a:r>
            <a:r>
              <a:rPr lang="en-US" sz="3700" dirty="0"/>
              <a:t> IEEE Transactions on Biomedical Engineering, Vol. 46, No. 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Povel</a:t>
            </a:r>
            <a:r>
              <a:rPr lang="en-US" sz="3700" dirty="0"/>
              <a:t>, Dirk-Jan and </a:t>
            </a:r>
            <a:r>
              <a:rPr lang="en-US" sz="3700" dirty="0" err="1"/>
              <a:t>Essens</a:t>
            </a:r>
            <a:r>
              <a:rPr lang="en-US" sz="3700" dirty="0"/>
              <a:t>, Peter (1985). </a:t>
            </a:r>
            <a:r>
              <a:rPr lang="en-US" sz="3700" i="1" dirty="0"/>
              <a:t>Perception of Temporal Patterns.</a:t>
            </a:r>
            <a:r>
              <a:rPr lang="en-US" sz="3700" dirty="0"/>
              <a:t> Music Perception: An Interdisciplinary Journal, Vol. 2, No. 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Jackson, Preston A.; Chan, Cy P.; </a:t>
            </a:r>
            <a:r>
              <a:rPr lang="en-US" sz="3700" dirty="0" err="1"/>
              <a:t>Scalera</a:t>
            </a:r>
            <a:r>
              <a:rPr lang="en-US" sz="3700" dirty="0"/>
              <a:t>, Jonathan E.; Rader, Charles M.; </a:t>
            </a:r>
            <a:r>
              <a:rPr lang="en-US" sz="3700" dirty="0" err="1"/>
              <a:t>Vai</a:t>
            </a:r>
            <a:r>
              <a:rPr lang="en-US" sz="3700" dirty="0"/>
              <a:t>, Michael (2004). </a:t>
            </a:r>
            <a:r>
              <a:rPr lang="en-US" sz="3700" i="1" dirty="0"/>
              <a:t>A Systolic FFT Architecture for Real Time FPGA Systems.</a:t>
            </a:r>
            <a:r>
              <a:rPr lang="en-US" sz="3700" dirty="0"/>
              <a:t> MIT Lincoln Laboratory.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Buso</a:t>
            </a:r>
            <a:r>
              <a:rPr lang="en-US" sz="3700" dirty="0"/>
              <a:t>, Vincent (2012). </a:t>
            </a:r>
            <a:r>
              <a:rPr lang="en-US" sz="3700" i="1" dirty="0"/>
              <a:t>VLSI Report.</a:t>
            </a:r>
            <a:r>
              <a:rPr lang="en-US" sz="3700" dirty="0"/>
              <a:t> Illinois Institute of Technology.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Gerez</a:t>
            </a:r>
            <a:r>
              <a:rPr lang="en-US" sz="3700" dirty="0"/>
              <a:t>, </a:t>
            </a:r>
            <a:r>
              <a:rPr lang="en-US" sz="3700" dirty="0" err="1"/>
              <a:t>Sabih</a:t>
            </a:r>
            <a:r>
              <a:rPr lang="en-US" sz="3700" dirty="0"/>
              <a:t> H. (2013). </a:t>
            </a:r>
            <a:r>
              <a:rPr lang="en-US" sz="3700" i="1" dirty="0"/>
              <a:t>Hardware Implementations of the Fast Fourier Transform (FFT).</a:t>
            </a:r>
            <a:r>
              <a:rPr lang="en-US" sz="3700" dirty="0"/>
              <a:t> University of </a:t>
            </a:r>
            <a:r>
              <a:rPr lang="en-US" sz="3700" dirty="0" err="1"/>
              <a:t>Twente</a:t>
            </a:r>
            <a:r>
              <a:rPr lang="en-US" sz="3700" dirty="0"/>
              <a:t>, The Netherlands.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Meyer-</a:t>
            </a:r>
            <a:r>
              <a:rPr lang="en-US" sz="3700" dirty="0" err="1"/>
              <a:t>Baese</a:t>
            </a:r>
            <a:r>
              <a:rPr lang="en-US" sz="3700" dirty="0"/>
              <a:t>, U. (2007). </a:t>
            </a:r>
            <a:r>
              <a:rPr lang="en-US" sz="3700" i="1" dirty="0"/>
              <a:t>Digital Signal Processing with Field Programmable Gate Arrays.</a:t>
            </a:r>
            <a:r>
              <a:rPr lang="en-US" sz="3700" dirty="0"/>
              <a:t> Springer.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Witte, Robert A. (2014). </a:t>
            </a:r>
            <a:r>
              <a:rPr lang="en-US" sz="3700" i="1" dirty="0"/>
              <a:t>Spectrum and Network Measurements.</a:t>
            </a:r>
            <a:r>
              <a:rPr lang="en-US" sz="3700" dirty="0"/>
              <a:t> SciTech.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Smith, Steven W. (2011). </a:t>
            </a:r>
            <a:r>
              <a:rPr lang="en-US" sz="3700" i="1" dirty="0"/>
              <a:t>The Scientist and Engineer’s Guide to Digital Signal Processing.</a:t>
            </a:r>
            <a:r>
              <a:rPr lang="en-US" sz="3700" dirty="0"/>
              <a:t> California Technical Publishing.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McKinney, Martin F. and </a:t>
            </a:r>
            <a:r>
              <a:rPr lang="en-US" sz="3700" dirty="0" err="1"/>
              <a:t>Breebaart</a:t>
            </a:r>
            <a:r>
              <a:rPr lang="en-US" sz="3700" dirty="0"/>
              <a:t>, </a:t>
            </a:r>
            <a:r>
              <a:rPr lang="en-US" sz="3700" dirty="0" err="1"/>
              <a:t>Jeroen</a:t>
            </a:r>
            <a:r>
              <a:rPr lang="en-US" sz="3700" dirty="0"/>
              <a:t> (2003). </a:t>
            </a:r>
            <a:r>
              <a:rPr lang="en-US" sz="3700" i="1" dirty="0"/>
              <a:t>Features for Audio and Music Classification.</a:t>
            </a:r>
            <a:r>
              <a:rPr lang="en-US" sz="3700" dirty="0"/>
              <a:t> Johns Hopkins University.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Lu, Li; Jiang, </a:t>
            </a:r>
            <a:r>
              <a:rPr lang="en-US" sz="3700" dirty="0" err="1"/>
              <a:t>Hao</a:t>
            </a:r>
            <a:r>
              <a:rPr lang="en-US" sz="3700" dirty="0"/>
              <a:t>; Zhang, </a:t>
            </a:r>
            <a:r>
              <a:rPr lang="en-US" sz="3700" dirty="0" err="1"/>
              <a:t>HongJiang</a:t>
            </a:r>
            <a:r>
              <a:rPr lang="en-US" sz="3700" dirty="0"/>
              <a:t> (2001). </a:t>
            </a:r>
            <a:r>
              <a:rPr lang="en-US" sz="3700" i="1" dirty="0"/>
              <a:t>A Robust Audio Classification and Segmentation Method.</a:t>
            </a:r>
            <a:r>
              <a:rPr lang="en-US" sz="3700" dirty="0"/>
              <a:t> ACM Multimedia.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O’Haver</a:t>
            </a:r>
            <a:r>
              <a:rPr lang="en-US" sz="3700" dirty="0"/>
              <a:t>, Tom (2016). </a:t>
            </a:r>
            <a:r>
              <a:rPr lang="en-US" sz="3700" i="1" dirty="0"/>
              <a:t>A Pragmatic Introduction to Signal Processing.</a:t>
            </a:r>
            <a:r>
              <a:rPr lang="en-US" sz="3700" dirty="0"/>
              <a:t> University of Maryland at College Park</a:t>
            </a:r>
            <a:r>
              <a:rPr lang="en-US" sz="37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Davies, Matthew E. P. and </a:t>
            </a:r>
            <a:r>
              <a:rPr lang="en-US" sz="3700" dirty="0" err="1"/>
              <a:t>Plumbley</a:t>
            </a:r>
            <a:r>
              <a:rPr lang="en-US" sz="3700" dirty="0"/>
              <a:t>, Mark D. (2006). </a:t>
            </a:r>
            <a:r>
              <a:rPr lang="en-US" sz="3700" i="1" dirty="0"/>
              <a:t>A Spectral Difference Approach to Downbeat Extraction in Musical Audio.</a:t>
            </a:r>
            <a:r>
              <a:rPr lang="en-US" sz="3700" dirty="0"/>
              <a:t> University of London Center for Digital Music.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Farid</a:t>
            </a:r>
            <a:r>
              <a:rPr lang="en-US" sz="3700" dirty="0"/>
              <a:t>, Hany and </a:t>
            </a:r>
            <a:r>
              <a:rPr lang="en-US" sz="3700" dirty="0" err="1"/>
              <a:t>Simoncelli</a:t>
            </a:r>
            <a:r>
              <a:rPr lang="en-US" sz="3700" dirty="0"/>
              <a:t>, </a:t>
            </a:r>
            <a:r>
              <a:rPr lang="en-US" sz="3700" dirty="0" err="1"/>
              <a:t>Eero</a:t>
            </a:r>
            <a:r>
              <a:rPr lang="en-US" sz="3700" dirty="0"/>
              <a:t> P. (2004). </a:t>
            </a:r>
            <a:r>
              <a:rPr lang="en-US" sz="3700" i="1" dirty="0"/>
              <a:t>Differentiation of Discrete Multi-Dimensional Signals.</a:t>
            </a:r>
            <a:r>
              <a:rPr lang="en-US" sz="3700" dirty="0"/>
              <a:t> IEEE Transactions on Image Processing, Vol. 20, No. 20.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1226"/>
            <a:ext cx="5762192" cy="59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4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Split audio file into several frequency ranges</a:t>
            </a:r>
          </a:p>
          <a:p>
            <a:pPr lvl="2"/>
            <a:r>
              <a:rPr lang="en-US" dirty="0" smtClean="0"/>
              <a:t>Similar instrument ranges can inhibit the detection of the beat</a:t>
            </a:r>
          </a:p>
          <a:p>
            <a:pPr lvl="1"/>
            <a:r>
              <a:rPr lang="en-US" dirty="0" smtClean="0"/>
              <a:t>Allows for different instruments to be detected</a:t>
            </a:r>
          </a:p>
          <a:p>
            <a:pPr lvl="2"/>
            <a:r>
              <a:rPr lang="en-US" dirty="0" smtClean="0"/>
              <a:t>0-200Hz, 200-400Hz, 400-800Hz, 800-1600Hz, 1600-3200Hz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09" y="5391442"/>
            <a:ext cx="2693988" cy="114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0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2954</Words>
  <Application>Microsoft Office PowerPoint</Application>
  <PresentationFormat>On-screen Show (4:3)</PresentationFormat>
  <Paragraphs>572</Paragraphs>
  <Slides>76</Slides>
  <Notes>13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Cambria Math</vt:lpstr>
      <vt:lpstr>Consolas</vt:lpstr>
      <vt:lpstr>Times New Roman</vt:lpstr>
      <vt:lpstr>Wingdings</vt:lpstr>
      <vt:lpstr>Office Theme</vt:lpstr>
      <vt:lpstr>Audio Beat Detection with Application to Robot Drumming</vt:lpstr>
      <vt:lpstr>Drumming Robot &amp; Robot Drum</vt:lpstr>
      <vt:lpstr>Beat Detection Goals</vt:lpstr>
      <vt:lpstr>Beat Detection Phases</vt:lpstr>
      <vt:lpstr>Beat Detection</vt:lpstr>
      <vt:lpstr>Beat Detection</vt:lpstr>
      <vt:lpstr>Drumming Robot in Action</vt:lpstr>
      <vt:lpstr>PowerPoint Presentation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Fourier Transforms</vt:lpstr>
      <vt:lpstr>Fourier Transforms</vt:lpstr>
      <vt:lpstr>Fourier Transforms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PowerPoint Presentation</vt:lpstr>
      <vt:lpstr>PowerPoint Presentation</vt:lpstr>
      <vt:lpstr>Beat Detection Algorithm</vt:lpstr>
      <vt:lpstr>Beat Detection Algorithm</vt:lpstr>
      <vt:lpstr>Beat Detection Algorithm</vt:lpstr>
      <vt:lpstr>PowerPoint Presentation</vt:lpstr>
      <vt:lpstr>Beat Detection Algorithm</vt:lpstr>
      <vt:lpstr>Beat Detection Algorithm</vt:lpstr>
      <vt:lpstr>Beat Detection Algorithm</vt:lpstr>
      <vt:lpstr>Software Design – Host Side</vt:lpstr>
      <vt:lpstr>Host Side BPM Detection</vt:lpstr>
      <vt:lpstr>Robot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– Hardware Controller Design</vt:lpstr>
      <vt:lpstr>Robot – Hardware Controller Design</vt:lpstr>
      <vt:lpstr>A closeup view of the Orangutan SVP and the onboard components</vt:lpstr>
      <vt:lpstr>Orangutan Controller Specifications</vt:lpstr>
      <vt:lpstr>Atmel Orangutan Programming</vt:lpstr>
      <vt:lpstr>Atmel Orangutan Programming</vt:lpstr>
      <vt:lpstr>Atmel Orangutan Programming</vt:lpstr>
      <vt:lpstr>Atmel Orangutan Programming</vt:lpstr>
      <vt:lpstr>Atmel Orangutan Programming</vt:lpstr>
      <vt:lpstr>Atmel Orangutan Programming</vt:lpstr>
      <vt:lpstr>Orangutan Implemented Functions</vt:lpstr>
      <vt:lpstr>Drumming State Machine Code Initial [0,9] byte Implemenation</vt:lpstr>
      <vt:lpstr>Robot Controller in Action</vt:lpstr>
      <vt:lpstr>Drumming State Machine Code Initial [0,9] byte Implementation</vt:lpstr>
      <vt:lpstr>Improved [a,z] byte Implementation </vt:lpstr>
      <vt:lpstr>Robot Controller States</vt:lpstr>
      <vt:lpstr>PowerPoint Presentation</vt:lpstr>
      <vt:lpstr>Robot Controller States</vt:lpstr>
      <vt:lpstr>Partial sample of Robot Controller outputs</vt:lpstr>
      <vt:lpstr>Robot Controller States</vt:lpstr>
      <vt:lpstr>Testing</vt:lpstr>
      <vt:lpstr>Algorithm Testing</vt:lpstr>
      <vt:lpstr>Algorithm Testing</vt:lpstr>
      <vt:lpstr>Algorithm Testing - Parameterization</vt:lpstr>
      <vt:lpstr>Algorithm Testing - Parameterization</vt:lpstr>
      <vt:lpstr>Algorithm Testing – Time vs. Error</vt:lpstr>
      <vt:lpstr>Algorithm Testing – Time vs. Error</vt:lpstr>
      <vt:lpstr>Algorithm Testing – Time vs. Error</vt:lpstr>
      <vt:lpstr>Algorithm Testing – Time vs. Error</vt:lpstr>
      <vt:lpstr>Algorithm Testing – Time vs. Error</vt:lpstr>
      <vt:lpstr>Comparison with Rice team results (Error calculations added on right)</vt:lpstr>
      <vt:lpstr>Comparison with Rice team results (Error calculations added on right)</vt:lpstr>
      <vt:lpstr>Comparison with Rice team results</vt:lpstr>
      <vt:lpstr>Videos</vt:lpstr>
      <vt:lpstr>Questions?</vt:lpstr>
      <vt:lpstr>References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Drumming Robot</dc:title>
  <dc:creator>Engstrom, MichaelX J</dc:creator>
  <cp:lastModifiedBy>Owner</cp:lastModifiedBy>
  <cp:revision>198</cp:revision>
  <dcterms:created xsi:type="dcterms:W3CDTF">2013-02-14T06:32:44Z</dcterms:created>
  <dcterms:modified xsi:type="dcterms:W3CDTF">2019-04-26T06:48:49Z</dcterms:modified>
</cp:coreProperties>
</file>